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6" r:id="rId2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1" Type="http://schemas.openxmlformats.org/officeDocument/2006/relationships/slide" Target="slides/slide11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08DCDF58-5FF5-50CC-A5EC-C6AE366A8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C6DAD79D-3BC8-4010-82B6-5CB666CB602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59" name="Rectangle 2">
            <a:extLst>
              <a:ext uri="{FF2B5EF4-FFF2-40B4-BE49-F238E27FC236}">
                <a16:creationId xmlns:a16="http://schemas.microsoft.com/office/drawing/2014/main" id="{ECDB1235-E593-5FD4-2E8F-7838B45614F6}"/>
              </a:ext>
            </a:extLst>
          </p:cNvPr>
          <p:cNvSpPr>
            <a:spLocks noRot="1" noChangeArrowheads="1" noTextEdit="1"/>
          </p:cNvSpPr>
          <p:nvPr>
            <p:ph type="sldImg"/>
          </p:nvPr>
        </p:nvSpPr>
        <p:spPr>
          <a:ln/>
        </p:spPr>
      </p:sp>
      <p:sp>
        <p:nvSpPr>
          <p:cNvPr id="70660" name="Rectangle 3">
            <a:extLst>
              <a:ext uri="{FF2B5EF4-FFF2-40B4-BE49-F238E27FC236}">
                <a16:creationId xmlns:a16="http://schemas.microsoft.com/office/drawing/2014/main" id="{7580CC33-F765-87B0-9402-11EEC5286E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06.xml"/><Relationship Id="rId2" Type="http://schemas.openxmlformats.org/officeDocument/2006/relationships/notesSlide" Target="../notesSlides/notesSlide55.xml"/></Relationships>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A1641C26-4AE0-F975-58E5-26D26318AD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1CBD93-93AC-4A9F-B625-8A1DC2556D65}"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5" name="Rectangle 2">
            <a:extLst>
              <a:ext uri="{FF2B5EF4-FFF2-40B4-BE49-F238E27FC236}">
                <a16:creationId xmlns:a16="http://schemas.microsoft.com/office/drawing/2014/main" id="{3BF30AF2-D690-8568-5ABC-9AA8EFB4072D}"/>
              </a:ext>
            </a:extLst>
          </p:cNvPr>
          <p:cNvSpPr>
            <a:spLocks noGrp="1" noChangeArrowheads="1"/>
          </p:cNvSpPr>
          <p:nvPr>
            <p:ph type="title"/>
          </p:nvPr>
        </p:nvSpPr>
        <p:spPr>
          <a:xfrm>
            <a:off x="0" y="0"/>
          </a:xfrm>
        </p:spPr>
        <p:txBody>
          <a:bodyPr/>
          <a:lstStyle/>
          <a:p>
            <a:pPr eaLnBrk="1" hangingPunct="1"/>
            <a:r>
              <a:rPr lang="en-US" altLang="zh-CN">
                <a:ea typeface="宋体" panose="02010600030101010101" pitchFamily="2" charset="-122"/>
              </a:rPr>
              <a:t>Integration Points</a:t>
            </a:r>
          </a:p>
        </p:txBody>
      </p:sp>
      <p:sp>
        <p:nvSpPr>
          <p:cNvPr id="13316" name="Rectangle 3">
            <a:extLst>
              <a:ext uri="{FF2B5EF4-FFF2-40B4-BE49-F238E27FC236}">
                <a16:creationId xmlns:a16="http://schemas.microsoft.com/office/drawing/2014/main" id="{C0D3C70C-FCD5-18E3-D33E-0BF7221F610A}"/>
              </a:ext>
            </a:extLst>
          </p:cNvPr>
          <p:cNvSpPr>
            <a:spLocks noGrp="1" noChangeArrowheads="1"/>
          </p:cNvSpPr>
          <p:nvPr>
            <p:ph type="body" idx="1"/>
          </p:nvPr>
        </p:nvSpPr>
        <p:spPr>
          <a:xfrm>
            <a:off x="1143000" y="1905000"/>
            <a:ext cx="6934200" cy="4038600"/>
          </a:xfrm>
          <a:solidFill>
            <a:srgbClr val="EAEAEA">
              <a:alpha val="89803"/>
            </a:srgbClr>
          </a:solidFill>
          <a:ln w="31750">
            <a:solidFill>
              <a:schemeClr val="bg1"/>
            </a:solidFill>
            <a:miter lim="800000"/>
            <a:headEnd/>
            <a:tailEnd/>
          </a:ln>
        </p:spPr>
        <p:txBody>
          <a:bodyPr/>
          <a:lstStyle/>
          <a:p>
            <a:pPr eaLnBrk="1" hangingPunct="1">
              <a:lnSpc>
                <a:spcPct val="90000"/>
              </a:lnSpc>
            </a:pPr>
            <a:r>
              <a:rPr lang="en-US" altLang="zh-CN" sz="2000">
                <a:solidFill>
                  <a:srgbClr val="000000"/>
                </a:solidFill>
                <a:ea typeface="宋体" panose="02010600030101010101" pitchFamily="2" charset="-122"/>
              </a:rPr>
              <a:t>eProcurment (Requisitions / Purchase Orders) </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key information:  Category Code, Profile ID</a:t>
            </a:r>
          </a:p>
          <a:p>
            <a:pPr eaLnBrk="1" hangingPunct="1">
              <a:lnSpc>
                <a:spcPct val="90000"/>
              </a:lnSpc>
            </a:pPr>
            <a:r>
              <a:rPr lang="en-US" altLang="zh-CN" sz="2000">
                <a:solidFill>
                  <a:srgbClr val="000000"/>
                </a:solidFill>
                <a:ea typeface="宋体" panose="02010600030101010101" pitchFamily="2" charset="-122"/>
              </a:rPr>
              <a:t>PO Receipts</a:t>
            </a:r>
            <a:endParaRPr lang="en-US" altLang="zh-CN" sz="1800">
              <a:solidFill>
                <a:srgbClr val="000000"/>
              </a:solidFill>
              <a:ea typeface="宋体" panose="02010600030101010101" pitchFamily="2" charset="-122"/>
            </a:endParaRPr>
          </a:p>
          <a:p>
            <a:pPr lvl="1" eaLnBrk="1" hangingPunct="1">
              <a:lnSpc>
                <a:spcPct val="90000"/>
              </a:lnSpc>
              <a:buFont typeface="Arial" panose="020B0604020202020204" pitchFamily="34" charset="0"/>
              <a:buChar char="−"/>
            </a:pPr>
            <a:r>
              <a:rPr lang="en-US" altLang="zh-CN" sz="1800">
                <a:solidFill>
                  <a:srgbClr val="000000"/>
                </a:solidFill>
                <a:ea typeface="宋体" panose="02010600030101010101" pitchFamily="2" charset="-122"/>
              </a:rPr>
              <a:t>S</a:t>
            </a:r>
            <a:r>
              <a:rPr lang="en-US" altLang="zh-CN" sz="1600">
                <a:solidFill>
                  <a:srgbClr val="000000"/>
                </a:solidFill>
                <a:ea typeface="宋体" panose="02010600030101010101" pitchFamily="2" charset="-122"/>
              </a:rPr>
              <a:t>ends non-financial information:  Tag Number, Location, Custodian, Serial Number, Manufacturer ID, Model Number</a:t>
            </a:r>
          </a:p>
          <a:p>
            <a:pPr eaLnBrk="1" hangingPunct="1">
              <a:lnSpc>
                <a:spcPct val="90000"/>
              </a:lnSpc>
            </a:pPr>
            <a:r>
              <a:rPr lang="en-US" altLang="zh-CN" sz="2000">
                <a:solidFill>
                  <a:srgbClr val="000000"/>
                </a:solidFill>
                <a:ea typeface="宋体" panose="02010600030101010101" pitchFamily="2" charset="-122"/>
              </a:rPr>
              <a:t>Accounts Payable</a:t>
            </a:r>
            <a:endParaRPr lang="en-US" altLang="zh-CN" sz="1800">
              <a:solidFill>
                <a:srgbClr val="000000"/>
              </a:solidFill>
              <a:ea typeface="宋体" panose="02010600030101010101" pitchFamily="2" charset="-122"/>
            </a:endParaRP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financial information:  Acquisition Date, Cost, Chartfield Values</a:t>
            </a:r>
          </a:p>
          <a:p>
            <a:pPr eaLnBrk="1" hangingPunct="1">
              <a:lnSpc>
                <a:spcPct val="90000"/>
              </a:lnSpc>
            </a:pPr>
            <a:r>
              <a:rPr lang="en-US" altLang="zh-CN" sz="2000">
                <a:solidFill>
                  <a:srgbClr val="000000"/>
                </a:solidFill>
                <a:ea typeface="宋体" panose="02010600030101010101" pitchFamily="2" charset="-122"/>
              </a:rPr>
              <a:t>Projects</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Asset Transactions for Capital Projects</a:t>
            </a:r>
          </a:p>
          <a:p>
            <a:pPr eaLnBrk="1" hangingPunct="1">
              <a:lnSpc>
                <a:spcPct val="90000"/>
              </a:lnSpc>
            </a:pPr>
            <a:r>
              <a:rPr lang="en-US" altLang="zh-CN" sz="2000">
                <a:solidFill>
                  <a:srgbClr val="000000"/>
                </a:solidFill>
                <a:ea typeface="宋体" panose="02010600030101010101" pitchFamily="2" charset="-122"/>
              </a:rPr>
              <a:t>General Ledger </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Receives input from AM to create Journal Entries for: Additions, Adjustments, Retirements, Depreciation</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